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343" r:id="rId2"/>
    <p:sldId id="396" r:id="rId3"/>
    <p:sldId id="401" r:id="rId4"/>
    <p:sldId id="398" r:id="rId5"/>
    <p:sldId id="399" r:id="rId6"/>
    <p:sldId id="397" r:id="rId7"/>
    <p:sldId id="400" r:id="rId8"/>
    <p:sldId id="394" r:id="rId9"/>
    <p:sldId id="385" r:id="rId10"/>
    <p:sldId id="386" r:id="rId11"/>
    <p:sldId id="387" r:id="rId12"/>
    <p:sldId id="388" r:id="rId13"/>
    <p:sldId id="390" r:id="rId14"/>
    <p:sldId id="389" r:id="rId15"/>
    <p:sldId id="392" r:id="rId16"/>
    <p:sldId id="393" r:id="rId17"/>
  </p:sldIdLst>
  <p:sldSz cx="9144000" cy="6858000" type="screen4x3"/>
  <p:notesSz cx="6797675" cy="9926638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D9747"/>
    <a:srgbClr val="EBFE00"/>
    <a:srgbClr val="FFFFAA"/>
    <a:srgbClr val="FEE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269" autoAdjust="0"/>
    <p:restoredTop sz="92866" autoAdjust="0"/>
  </p:normalViewPr>
  <p:slideViewPr>
    <p:cSldViewPr snapToGrid="0" snapToObjects="1" showGuides="1">
      <p:cViewPr>
        <p:scale>
          <a:sx n="110" d="100"/>
          <a:sy n="110" d="100"/>
        </p:scale>
        <p:origin x="-2376" y="-216"/>
      </p:cViewPr>
      <p:guideLst>
        <p:guide orient="horz" pos="3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C7DD9-9B57-4C80-9B5D-FE70F705B494}" type="datetimeFigureOut">
              <a:rPr lang="it-IT" smtClean="0"/>
              <a:pPr/>
              <a:t>20/05/2026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E91A6-4299-4E55-8B2A-8E823A9C7A3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271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47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751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88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32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43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159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9263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083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86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66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5221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7E1E9-AA6D-0C40-86E8-020991961E49}" type="datetimeFigureOut">
              <a:rPr lang="it-IT"/>
              <a:pPr/>
              <a:t>20/05/2026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E9970-180D-CE43-B169-91D72018CA28}" type="slidenum">
              <a:rPr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2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2.jpe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jpeg"/><Relationship Id="rId7" Type="http://schemas.openxmlformats.org/officeDocument/2006/relationships/image" Target="../media/image18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1.xlsx"/><Relationship Id="rId5" Type="http://schemas.openxmlformats.org/officeDocument/2006/relationships/oleObject" Target="../embeddings/oleObject1.bin"/><Relationship Id="rId10" Type="http://schemas.openxmlformats.org/officeDocument/2006/relationships/image" Target="../media/image21.png"/><Relationship Id="rId4" Type="http://schemas.openxmlformats.org/officeDocument/2006/relationships/image" Target="../media/image3.jpe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19086" y="2615486"/>
            <a:ext cx="850582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it-IT" sz="5400" b="1" dirty="0" smtClean="0">
                <a:solidFill>
                  <a:schemeClr val="accent1">
                    <a:lumMod val="75000"/>
                  </a:schemeClr>
                </a:solidFill>
              </a:rPr>
              <a:t>CSR PUGLIA 2023-2027</a:t>
            </a:r>
          </a:p>
          <a:p>
            <a:pPr algn="ctr"/>
            <a:r>
              <a:rPr lang="it-IT" sz="5400" b="1" dirty="0" smtClean="0">
                <a:solidFill>
                  <a:schemeClr val="accent1">
                    <a:lumMod val="75000"/>
                  </a:schemeClr>
                </a:solidFill>
              </a:rPr>
              <a:t>STATO DI ATTUAZIONE </a:t>
            </a:r>
          </a:p>
          <a:p>
            <a:pPr algn="ctr"/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CONFERENZA STAMPA </a:t>
            </a:r>
          </a:p>
          <a:p>
            <a:pPr algn="ctr"/>
            <a:endParaRPr lang="it-IT" sz="5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b="1" i="1" dirty="0">
                <a:solidFill>
                  <a:schemeClr val="accent1">
                    <a:lumMod val="75000"/>
                  </a:schemeClr>
                </a:solidFill>
              </a:rPr>
              <a:t>Bari, 20 maggio 2026</a:t>
            </a:r>
          </a:p>
        </p:txBody>
      </p:sp>
      <p:pic>
        <p:nvPicPr>
          <p:cNvPr id="2050" name="Picture 2" descr="C:\Users\f.cecca\Downloads\barra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0"/>
            <a:ext cx="9144000" cy="225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.cecca\Downloads\barra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91398"/>
            <a:ext cx="9143999" cy="46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06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802921" y="1421168"/>
            <a:ext cx="724554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 smtClean="0"/>
              <a:t>Agricoltori singoli </a:t>
            </a:r>
            <a:r>
              <a:rPr lang="it-IT" dirty="0"/>
              <a:t>o </a:t>
            </a:r>
            <a:r>
              <a:rPr lang="it-IT" dirty="0" smtClean="0"/>
              <a:t>associati, enti </a:t>
            </a:r>
            <a:r>
              <a:rPr lang="it-IT" dirty="0"/>
              <a:t>pubblici e altri soggetti pubblici o privati, anche associati, che gestiscono superfici agricole o elementi del paesaggio </a:t>
            </a:r>
            <a:r>
              <a:rPr lang="it-IT" dirty="0" smtClean="0"/>
              <a:t>rurale</a:t>
            </a:r>
            <a:endParaRPr lang="it-IT" dirty="0"/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 smtClean="0"/>
              <a:t>Investimenti finalizzati a preservare la biodiversità  e il paesaggio rurale</a:t>
            </a:r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 smtClean="0"/>
              <a:t>€ 100.000,00 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100%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 smtClean="0"/>
              <a:t>€ 40.000.000,00 </a:t>
            </a:r>
          </a:p>
          <a:p>
            <a:endParaRPr lang="it-IT" sz="1200" dirty="0" smtClean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II semestre 2026</a:t>
            </a:r>
          </a:p>
          <a:p>
            <a:endParaRPr lang="it-IT" b="1" dirty="0" smtClean="0"/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SRD04</a:t>
            </a:r>
          </a:p>
          <a:p>
            <a:pPr algn="ctr"/>
            <a:r>
              <a:rPr lang="it-IT" sz="2000" b="1" dirty="0"/>
              <a:t>Investimenti non produttivi agricoli con finalità ambientali</a:t>
            </a:r>
            <a:endParaRPr lang="it-IT" dirty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74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828800" y="1240751"/>
            <a:ext cx="721966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/>
              <a:t>G</a:t>
            </a:r>
            <a:r>
              <a:rPr lang="it-IT" dirty="0" smtClean="0"/>
              <a:t>iovani </a:t>
            </a:r>
            <a:r>
              <a:rPr lang="it-IT" dirty="0"/>
              <a:t>imprenditori </a:t>
            </a:r>
            <a:r>
              <a:rPr lang="it-IT" dirty="0" smtClean="0"/>
              <a:t>agricoli (età </a:t>
            </a:r>
            <a:r>
              <a:rPr lang="it-IT" dirty="0"/>
              <a:t>non superiore a 41 anni non </a:t>
            </a:r>
            <a:r>
              <a:rPr lang="it-IT" dirty="0" smtClean="0"/>
              <a:t>compiuti) </a:t>
            </a:r>
            <a:r>
              <a:rPr lang="it-IT" dirty="0"/>
              <a:t>che si insediano per la prima volta in un’azienda </a:t>
            </a:r>
            <a:r>
              <a:rPr lang="it-IT" dirty="0" smtClean="0"/>
              <a:t>agricola</a:t>
            </a:r>
          </a:p>
          <a:p>
            <a:endParaRPr lang="it-IT" sz="1200" dirty="0"/>
          </a:p>
          <a:p>
            <a:r>
              <a:rPr lang="it-IT" b="1" dirty="0"/>
              <a:t>Tipologie </a:t>
            </a:r>
            <a:r>
              <a:rPr lang="it-IT" b="1" dirty="0" smtClean="0"/>
              <a:t>di sostegno</a:t>
            </a:r>
          </a:p>
          <a:p>
            <a:r>
              <a:rPr lang="it-IT" dirty="0" smtClean="0"/>
              <a:t>Premio per l’insediamento di giovani agricoltori con l’obbligo di presentazione del Piano Aziendale</a:t>
            </a:r>
          </a:p>
          <a:p>
            <a:endParaRPr lang="it-IT" sz="1200" b="1" dirty="0"/>
          </a:p>
          <a:p>
            <a:r>
              <a:rPr lang="it-IT" b="1" dirty="0" smtClean="0"/>
              <a:t>Entità dell’aiuto</a:t>
            </a:r>
            <a:endParaRPr lang="it-IT" b="1" dirty="0"/>
          </a:p>
          <a:p>
            <a:r>
              <a:rPr lang="it-IT" dirty="0"/>
              <a:t>€ 60.000,00 s</a:t>
            </a:r>
            <a:r>
              <a:rPr lang="it-IT" dirty="0" smtClean="0"/>
              <a:t>ostegno </a:t>
            </a:r>
            <a:r>
              <a:rPr lang="it-IT" dirty="0"/>
              <a:t>in zone </a:t>
            </a:r>
            <a:r>
              <a:rPr lang="it-IT" dirty="0" smtClean="0"/>
              <a:t>ordinarie</a:t>
            </a:r>
            <a:endParaRPr lang="it-IT" dirty="0"/>
          </a:p>
          <a:p>
            <a:r>
              <a:rPr lang="it-IT" dirty="0" smtClean="0"/>
              <a:t>€ 65.000,00 sostegno </a:t>
            </a:r>
            <a:r>
              <a:rPr lang="it-IT" dirty="0"/>
              <a:t>in aree C e D del </a:t>
            </a:r>
            <a:r>
              <a:rPr lang="it-IT" dirty="0" smtClean="0"/>
              <a:t>Piano</a:t>
            </a:r>
            <a:endParaRPr lang="it-IT" dirty="0"/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100%</a:t>
            </a:r>
            <a:endParaRPr lang="it-IT" dirty="0"/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/>
              <a:t>€ 5</a:t>
            </a:r>
            <a:r>
              <a:rPr lang="it-IT" dirty="0" smtClean="0"/>
              <a:t>0.000.000,00 </a:t>
            </a:r>
          </a:p>
          <a:p>
            <a:endParaRPr lang="it-IT" sz="12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Giugno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SRE01</a:t>
            </a:r>
          </a:p>
          <a:p>
            <a:pPr algn="ctr"/>
            <a:r>
              <a:rPr lang="it-IT" sz="2000" b="1" dirty="0"/>
              <a:t>Insediamento giovani agricoltori</a:t>
            </a:r>
            <a:endParaRPr lang="it-IT" sz="2000" b="1" dirty="0" smtClean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10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033516" y="1390599"/>
            <a:ext cx="701494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 smtClean="0"/>
              <a:t>Gruppi </a:t>
            </a:r>
            <a:r>
              <a:rPr lang="it-IT" dirty="0"/>
              <a:t>Operativi (GO) del PEI-AGRI (Partenariato Europeo per l’Innovazione in agricoltura) </a:t>
            </a:r>
            <a:endParaRPr lang="it-IT" b="1" dirty="0" smtClean="0"/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 smtClean="0"/>
              <a:t>Introduzione e diffusione delle conoscenza, innovazione e digitalizzazione nel settore forestale e nelle aree rurali.</a:t>
            </a:r>
          </a:p>
          <a:p>
            <a:endParaRPr lang="it-IT" sz="1200" b="1" dirty="0"/>
          </a:p>
          <a:p>
            <a:r>
              <a:rPr lang="it-IT" b="1" dirty="0" smtClean="0"/>
              <a:t>Spesa </a:t>
            </a:r>
            <a:r>
              <a:rPr lang="it-IT" b="1" dirty="0"/>
              <a:t>ammissibile</a:t>
            </a:r>
          </a:p>
          <a:p>
            <a:r>
              <a:rPr lang="it-IT" dirty="0" smtClean="0"/>
              <a:t>€ 500.000,00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100% 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/>
              <a:t>€ </a:t>
            </a:r>
            <a:r>
              <a:rPr lang="it-IT" dirty="0" smtClean="0"/>
              <a:t>20.000.000,00 </a:t>
            </a:r>
            <a:endParaRPr lang="it-IT" dirty="0"/>
          </a:p>
          <a:p>
            <a:endParaRPr lang="it-IT" sz="12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II semestre 2026</a:t>
            </a:r>
          </a:p>
          <a:p>
            <a:endParaRPr lang="it-IT" b="1" dirty="0" smtClean="0"/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SRG01</a:t>
            </a:r>
          </a:p>
          <a:p>
            <a:pPr algn="ctr"/>
            <a:r>
              <a:rPr lang="it-IT" sz="2000" b="1" dirty="0"/>
              <a:t>Sostegno gruppi operativi PEI AGRI</a:t>
            </a:r>
            <a:endParaRPr lang="it-IT" sz="2000" b="1" dirty="0" smtClean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936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78924" y="1421168"/>
            <a:ext cx="682388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 smtClean="0"/>
              <a:t>Aziende </a:t>
            </a:r>
            <a:r>
              <a:rPr lang="it-IT" dirty="0"/>
              <a:t>singole o </a:t>
            </a:r>
            <a:r>
              <a:rPr lang="it-IT" dirty="0" smtClean="0"/>
              <a:t>associate che </a:t>
            </a:r>
            <a:r>
              <a:rPr lang="it-IT" dirty="0"/>
              <a:t>aderiscono a regimi di qualità </a:t>
            </a:r>
            <a:r>
              <a:rPr lang="it-IT" dirty="0" smtClean="0"/>
              <a:t>istituiti </a:t>
            </a:r>
            <a:r>
              <a:rPr lang="it-IT" dirty="0"/>
              <a:t>dall’Unione Europea, dallo Stato membro e </a:t>
            </a:r>
            <a:r>
              <a:rPr lang="it-IT" dirty="0" smtClean="0"/>
              <a:t>dalla Regione, compreso </a:t>
            </a:r>
            <a:r>
              <a:rPr lang="it-IT" dirty="0"/>
              <a:t>il marchio “Prodotti di Qualità – Qualità garantita dalla Regione Puglia</a:t>
            </a:r>
            <a:r>
              <a:rPr lang="it-IT" dirty="0" smtClean="0"/>
              <a:t>”</a:t>
            </a:r>
            <a:endParaRPr lang="it-IT" dirty="0"/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 smtClean="0"/>
              <a:t>Sostegno per </a:t>
            </a:r>
            <a:r>
              <a:rPr lang="it-IT" dirty="0"/>
              <a:t>la </a:t>
            </a:r>
            <a:r>
              <a:rPr lang="it-IT" dirty="0" smtClean="0"/>
              <a:t>partecipazione ai Regimi di Qualità</a:t>
            </a:r>
            <a:endParaRPr lang="it-IT" dirty="0"/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 smtClean="0"/>
              <a:t>€ 15.000,00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100%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 smtClean="0"/>
              <a:t>€ 3.000.000,00</a:t>
            </a:r>
          </a:p>
          <a:p>
            <a:endParaRPr lang="it-IT" sz="12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Giugno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SRG03</a:t>
            </a:r>
          </a:p>
          <a:p>
            <a:pPr algn="ctr"/>
            <a:r>
              <a:rPr lang="it-IT" sz="2000" b="1" dirty="0"/>
              <a:t>Partecipazione ai regimi di qualità</a:t>
            </a:r>
            <a:endParaRPr lang="it-IT" sz="2000" b="1" dirty="0" smtClean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579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883391" y="1313166"/>
            <a:ext cx="716507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/>
              <a:t>O</a:t>
            </a:r>
            <a:r>
              <a:rPr lang="it-IT" dirty="0" smtClean="0"/>
              <a:t>rganismi </a:t>
            </a:r>
            <a:r>
              <a:rPr lang="it-IT" dirty="0"/>
              <a:t>pubblici o privati, soggetti singoli o associati, che erogano servizi di consulenza a favore di: imprese </a:t>
            </a:r>
            <a:r>
              <a:rPr lang="it-IT" dirty="0" smtClean="0"/>
              <a:t>agricole, </a:t>
            </a:r>
            <a:r>
              <a:rPr lang="it-IT" dirty="0"/>
              <a:t>imprese </a:t>
            </a:r>
            <a:r>
              <a:rPr lang="it-IT" dirty="0" smtClean="0"/>
              <a:t>forestali, </a:t>
            </a:r>
            <a:r>
              <a:rPr lang="it-IT" dirty="0"/>
              <a:t>operatori delle aree </a:t>
            </a:r>
            <a:r>
              <a:rPr lang="it-IT" dirty="0" smtClean="0"/>
              <a:t>rurali</a:t>
            </a:r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 smtClean="0"/>
              <a:t>Servizi consulenza per le imprese </a:t>
            </a:r>
            <a:r>
              <a:rPr lang="it-IT" dirty="0"/>
              <a:t>agricole</a:t>
            </a:r>
            <a:endParaRPr lang="it-IT" dirty="0" smtClean="0"/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 smtClean="0"/>
              <a:t>€ 105.000,00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b="1" dirty="0" smtClean="0"/>
              <a:t>100% 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 smtClean="0"/>
              <a:t>€ 3.500.000,00</a:t>
            </a:r>
          </a:p>
          <a:p>
            <a:endParaRPr lang="it-IT" sz="12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II semestre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SRH01</a:t>
            </a:r>
          </a:p>
          <a:p>
            <a:pPr algn="ctr"/>
            <a:r>
              <a:rPr lang="it-IT" sz="2000" b="1" dirty="0"/>
              <a:t>SRH01 - Erogazione servizi di consulenza</a:t>
            </a:r>
          </a:p>
          <a:p>
            <a:pPr algn="ctr"/>
            <a:endParaRPr lang="it-IT" sz="2000" b="1" dirty="0" smtClean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2" y="5417550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2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884034" y="1313981"/>
            <a:ext cx="69666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/>
              <a:t>O</a:t>
            </a:r>
            <a:r>
              <a:rPr lang="it-IT" dirty="0" smtClean="0"/>
              <a:t>rganismi </a:t>
            </a:r>
            <a:r>
              <a:rPr lang="it-IT" dirty="0"/>
              <a:t>pubblici o privati, singoli o associati, soggetti accreditati e qualificati per svolgere attività di formazione, enti che realizzano attività rivolte agli operatori del settore: agricolo, forestale, </a:t>
            </a:r>
            <a:r>
              <a:rPr lang="it-IT" dirty="0" smtClean="0"/>
              <a:t>rurale</a:t>
            </a:r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 smtClean="0"/>
              <a:t>Sostegno per </a:t>
            </a:r>
            <a:r>
              <a:rPr lang="it-IT" dirty="0"/>
              <a:t>la formazione e l’aggiornamento professionale degli addetti operanti a vario titolo nel settore agricolo, forestale e nei territori </a:t>
            </a:r>
            <a:r>
              <a:rPr lang="it-IT" dirty="0" smtClean="0"/>
              <a:t>rurali</a:t>
            </a:r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 smtClean="0"/>
              <a:t>€ 50.000,00/60.000,00 a progetto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100%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 smtClean="0"/>
              <a:t>€ 7.000.000,00</a:t>
            </a:r>
          </a:p>
          <a:p>
            <a:endParaRPr lang="it-IT" sz="10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II semestre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SRH03</a:t>
            </a:r>
          </a:p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Formazione</a:t>
            </a: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57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842660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44274" y="1842660"/>
            <a:ext cx="682388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 smtClean="0"/>
              <a:t>Imprese del territorio dei 23 GAL </a:t>
            </a:r>
          </a:p>
          <a:p>
            <a:endParaRPr lang="it-IT" sz="1600" dirty="0"/>
          </a:p>
          <a:p>
            <a:r>
              <a:rPr lang="it-IT" b="1" dirty="0"/>
              <a:t>Tipologie di investimento </a:t>
            </a:r>
          </a:p>
          <a:p>
            <a:r>
              <a:rPr lang="it-IT" dirty="0"/>
              <a:t>S</a:t>
            </a:r>
            <a:r>
              <a:rPr lang="it-IT" dirty="0" smtClean="0"/>
              <a:t>ostegno </a:t>
            </a:r>
            <a:r>
              <a:rPr lang="it-IT" dirty="0"/>
              <a:t>per l’avviamento (start-up</a:t>
            </a:r>
            <a:r>
              <a:rPr lang="it-IT" dirty="0" smtClean="0"/>
              <a:t>)/</a:t>
            </a:r>
            <a:r>
              <a:rPr lang="it-IT" dirty="0"/>
              <a:t>sviluppo </a:t>
            </a:r>
            <a:r>
              <a:rPr lang="it-IT" dirty="0" smtClean="0"/>
              <a:t> </a:t>
            </a:r>
            <a:r>
              <a:rPr lang="it-IT" dirty="0"/>
              <a:t>di nuove </a:t>
            </a:r>
            <a:r>
              <a:rPr lang="it-IT" dirty="0" smtClean="0"/>
              <a:t>attività imprenditoriali in </a:t>
            </a:r>
            <a:r>
              <a:rPr lang="it-IT" dirty="0"/>
              <a:t>ambito </a:t>
            </a:r>
            <a:r>
              <a:rPr lang="it-IT" dirty="0" smtClean="0"/>
              <a:t>extra agricolo </a:t>
            </a:r>
            <a:r>
              <a:rPr lang="it-IT" dirty="0"/>
              <a:t>nelle zone rurali, connesse alla Strategia di Sviluppo Locale di tipo partecipativo </a:t>
            </a:r>
            <a:endParaRPr lang="it-IT" dirty="0" smtClean="0"/>
          </a:p>
          <a:p>
            <a:endParaRPr lang="it-IT" sz="16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/>
              <a:t>€ </a:t>
            </a:r>
            <a:r>
              <a:rPr lang="it-IT" dirty="0" smtClean="0"/>
              <a:t>9.000.000,00 per intervento SRE04</a:t>
            </a:r>
          </a:p>
          <a:p>
            <a:r>
              <a:rPr lang="it-IT" dirty="0"/>
              <a:t>€ </a:t>
            </a:r>
            <a:r>
              <a:rPr lang="it-IT" dirty="0" smtClean="0"/>
              <a:t>22.000.000,00 </a:t>
            </a:r>
            <a:r>
              <a:rPr lang="it-IT" dirty="0"/>
              <a:t>per intervento </a:t>
            </a:r>
            <a:r>
              <a:rPr lang="it-IT" dirty="0" smtClean="0"/>
              <a:t>SRD14</a:t>
            </a:r>
            <a:endParaRPr lang="it-IT" dirty="0"/>
          </a:p>
          <a:p>
            <a:endParaRPr lang="it-IT" sz="16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Giugno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2" y="4943766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tangolo 8"/>
          <p:cNvSpPr/>
          <p:nvPr/>
        </p:nvSpPr>
        <p:spPr>
          <a:xfrm>
            <a:off x="164258" y="497838"/>
            <a:ext cx="88842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INTERVENTI LEADER</a:t>
            </a:r>
          </a:p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 </a:t>
            </a:r>
            <a:r>
              <a:rPr lang="it-IT" sz="2000" b="1" dirty="0" smtClean="0"/>
              <a:t>INTERVENTO SRE04 - START-UP non agricole</a:t>
            </a:r>
          </a:p>
          <a:p>
            <a:pPr algn="ctr"/>
            <a:r>
              <a:rPr lang="it-IT" sz="2000" b="1" dirty="0" smtClean="0"/>
              <a:t>INTERVENTO SRD14 - Investimenti </a:t>
            </a:r>
            <a:r>
              <a:rPr lang="it-IT" sz="2000" b="1" dirty="0"/>
              <a:t>produttivi non agricoli in aree rurali </a:t>
            </a:r>
            <a:r>
              <a:rPr lang="it-IT" sz="20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192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2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f.cecca\Downloads\Immagine 2026-05-19 18164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08" y="2277374"/>
            <a:ext cx="8433186" cy="376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6952892" y="6246261"/>
            <a:ext cx="20530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i="1" dirty="0" smtClean="0"/>
              <a:t>@sito CSR Puglia 2023-2027</a:t>
            </a:r>
            <a:endParaRPr lang="it-IT" sz="1000" i="1" dirty="0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xmlns="" id="{FFC1818F-C3A3-6CC4-67FB-00881DA13963}"/>
              </a:ext>
            </a:extLst>
          </p:cNvPr>
          <p:cNvSpPr/>
          <p:nvPr/>
        </p:nvSpPr>
        <p:spPr>
          <a:xfrm>
            <a:off x="0" y="548680"/>
            <a:ext cx="9144000" cy="15277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+mj-lt"/>
              </a:rPr>
              <a:t>Gli Interventi del Complemento di Sviluppo Rurale della Regione </a:t>
            </a:r>
            <a:r>
              <a:rPr lang="it-IT" sz="3200" b="1" dirty="0">
                <a:solidFill>
                  <a:schemeClr val="bg1"/>
                </a:solidFill>
                <a:latin typeface="+mj-lt"/>
              </a:rPr>
              <a:t>Puglia 2023-2027 in attuazione del Piano Strategico Nazionale della PAC </a:t>
            </a:r>
            <a:r>
              <a:rPr lang="it-IT" sz="3200" b="1" dirty="0" smtClean="0">
                <a:solidFill>
                  <a:schemeClr val="bg1"/>
                </a:solidFill>
                <a:latin typeface="+mj-lt"/>
              </a:rPr>
              <a:t>2023-2027</a:t>
            </a:r>
            <a:endParaRPr lang="it-IT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5883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2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7090914" y="6246261"/>
            <a:ext cx="20530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i="1" dirty="0" smtClean="0"/>
              <a:t>@sito CSR Puglia 2023-2027</a:t>
            </a:r>
            <a:endParaRPr lang="it-IT" sz="1000" i="1" dirty="0"/>
          </a:p>
        </p:txBody>
      </p:sp>
      <p:pic>
        <p:nvPicPr>
          <p:cNvPr id="6146" name="Picture 2" descr="C:\Users\f.cecca\Downloads\ac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506" y="603934"/>
            <a:ext cx="1740106" cy="82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f.cecca\Downloads\sr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263" y="1521549"/>
            <a:ext cx="1925287" cy="77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f.cecca\Downloads\sr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608" y="2409599"/>
            <a:ext cx="1818004" cy="860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f.cecca\Downloads\leader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332" y="3385819"/>
            <a:ext cx="1796279" cy="80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f.cecca\Downloads\coop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263" y="4393767"/>
            <a:ext cx="1825348" cy="79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C:\Users\f.cecca\Downloads\akis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505" y="5372109"/>
            <a:ext cx="1740105" cy="69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C:\Users\f.cecca\Downloads\SRA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05" y="548680"/>
            <a:ext cx="2528794" cy="883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3" name="Picture 9" descr="C:\Users\f.cecca\Downloads\SRD_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48" y="1550823"/>
            <a:ext cx="2515751" cy="74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C:\Users\f.cecca\Downloads\SRE_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48" y="2489452"/>
            <a:ext cx="2515751" cy="768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 descr="C:\Users\f.cecca\Downloads\SRG_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48" y="4418363"/>
            <a:ext cx="2515751" cy="773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 descr="C:\Users\f.cecca\Downloads\SRH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05" y="5372109"/>
            <a:ext cx="2528794" cy="773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C:\Users\f.cecca\Downloads\lea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48" y="3433710"/>
            <a:ext cx="2515751" cy="76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 descr="C:\Users\f.cecca\Downloads\dotazione csr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2781" y="1371997"/>
            <a:ext cx="3620221" cy="433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1669662" y="1174252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 smtClean="0">
                <a:solidFill>
                  <a:schemeClr val="bg1"/>
                </a:solidFill>
              </a:rPr>
              <a:t>(15 interventi)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1669661" y="2032257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 smtClean="0">
                <a:solidFill>
                  <a:schemeClr val="bg1"/>
                </a:solidFill>
              </a:rPr>
              <a:t>(11 interventi)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1669662" y="2996569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 smtClean="0">
                <a:solidFill>
                  <a:schemeClr val="bg1"/>
                </a:solidFill>
              </a:rPr>
              <a:t>(1 intervento)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1669660" y="3931172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 smtClean="0">
                <a:solidFill>
                  <a:schemeClr val="bg1"/>
                </a:solidFill>
              </a:rPr>
              <a:t>(2 interventi)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1669659" y="4938049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dirty="0" smtClean="0">
                <a:solidFill>
                  <a:schemeClr val="bg1"/>
                </a:solidFill>
              </a:rPr>
              <a:t>(3 interventi)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1610400" y="5814456"/>
            <a:ext cx="1010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50" b="1" smtClean="0">
                <a:solidFill>
                  <a:schemeClr val="bg1"/>
                </a:solidFill>
              </a:rPr>
              <a:t>(7 </a:t>
            </a:r>
            <a:r>
              <a:rPr lang="it-IT" sz="1050" b="1" dirty="0" smtClean="0">
                <a:solidFill>
                  <a:schemeClr val="bg1"/>
                </a:solidFill>
              </a:rPr>
              <a:t>interventi)</a:t>
            </a:r>
            <a:endParaRPr lang="it-IT" sz="1050" b="1" dirty="0">
              <a:solidFill>
                <a:schemeClr val="bg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142781" y="715992"/>
            <a:ext cx="3620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39 Interventi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2453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FC1818F-C3A3-6CC4-67FB-00881DA13963}"/>
              </a:ext>
            </a:extLst>
          </p:cNvPr>
          <p:cNvSpPr/>
          <p:nvPr/>
        </p:nvSpPr>
        <p:spPr>
          <a:xfrm>
            <a:off x="21064" y="2619020"/>
            <a:ext cx="9144000" cy="8779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venir Next LT Pro (Corpo)"/>
              </a:rPr>
              <a:t>Target 2026</a:t>
            </a:r>
            <a:endParaRPr lang="it-IT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18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2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7350559" y="6299962"/>
            <a:ext cx="1793441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i="1" dirty="0" smtClean="0"/>
              <a:t>@sito CSR Puglia 2023-2027</a:t>
            </a:r>
            <a:endParaRPr lang="it-IT" sz="1000" i="1" dirty="0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xmlns="" id="{FFC1818F-C3A3-6CC4-67FB-00881DA13963}"/>
              </a:ext>
            </a:extLst>
          </p:cNvPr>
          <p:cNvSpPr/>
          <p:nvPr/>
        </p:nvSpPr>
        <p:spPr>
          <a:xfrm>
            <a:off x="0" y="548680"/>
            <a:ext cx="9144000" cy="15976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/>
              <a:t>OBIETTIVO REGIONE PUGLIA - ANNO 2026 </a:t>
            </a:r>
          </a:p>
          <a:p>
            <a:pPr algn="ctr"/>
            <a:r>
              <a:rPr lang="it-IT" sz="3200" b="1" dirty="0" smtClean="0"/>
              <a:t>298.860.019,61 €</a:t>
            </a:r>
          </a:p>
          <a:p>
            <a:pPr algn="ctr"/>
            <a:r>
              <a:rPr lang="it-IT" sz="2400" b="1" dirty="0" smtClean="0"/>
              <a:t>(spesa </a:t>
            </a:r>
            <a:r>
              <a:rPr lang="it-IT" sz="2400" b="1" dirty="0"/>
              <a:t>pubblica </a:t>
            </a:r>
            <a:r>
              <a:rPr lang="it-IT" sz="2400" b="1" dirty="0" smtClean="0"/>
              <a:t>complessiva)</a:t>
            </a:r>
            <a:endParaRPr lang="it-IT" sz="3200" b="1" dirty="0">
              <a:latin typeface="+mj-lt"/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690865"/>
              </p:ext>
            </p:extLst>
          </p:nvPr>
        </p:nvGraphicFramePr>
        <p:xfrm>
          <a:off x="451574" y="2365374"/>
          <a:ext cx="7925528" cy="2720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Foglio di lavoro" r:id="rId6" imgW="2756056" imgH="945988" progId="Excel.Sheet.12">
                  <p:embed/>
                </p:oleObj>
              </mc:Choice>
              <mc:Fallback>
                <p:oleObj name="Foglio di lavoro" r:id="rId6" imgW="2756056" imgH="9459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1574" y="2365374"/>
                        <a:ext cx="7925528" cy="27209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11" y="5197236"/>
            <a:ext cx="282045" cy="235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31" y="6056770"/>
            <a:ext cx="403074" cy="337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119116" y="5180670"/>
            <a:ext cx="4107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Interventi Agro-Climatico-Ambientali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1119116" y="6057869"/>
            <a:ext cx="590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Interventi per Investimenti, Innovazione, Formazione, Leader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1119116" y="5650173"/>
            <a:ext cx="5909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Transizione dal </a:t>
            </a:r>
            <a:r>
              <a:rPr lang="it-IT" dirty="0"/>
              <a:t>Programma di Sviluppo </a:t>
            </a:r>
            <a:r>
              <a:rPr lang="it-IT" dirty="0" smtClean="0"/>
              <a:t>Rurale</a:t>
            </a:r>
            <a:r>
              <a:rPr lang="it-IT" dirty="0"/>
              <a:t> </a:t>
            </a:r>
            <a:r>
              <a:rPr lang="it-IT" dirty="0" smtClean="0"/>
              <a:t>2014-2022</a:t>
            </a:r>
            <a:endParaRPr lang="it-IT" dirty="0"/>
          </a:p>
        </p:txBody>
      </p:sp>
      <p:pic>
        <p:nvPicPr>
          <p:cNvPr id="1031" name="Picture 7" descr="C:\Users\f.cecca\Downloads\euro_2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08" y="5550002"/>
            <a:ext cx="506768" cy="50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8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FFC1818F-C3A3-6CC4-67FB-00881DA13963}"/>
              </a:ext>
            </a:extLst>
          </p:cNvPr>
          <p:cNvSpPr/>
          <p:nvPr/>
        </p:nvSpPr>
        <p:spPr>
          <a:xfrm>
            <a:off x="21064" y="2619020"/>
            <a:ext cx="9144000" cy="8779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Avenir Next LT Pro (Corpo)"/>
              </a:rPr>
              <a:t>I prossimi bandi </a:t>
            </a:r>
            <a:r>
              <a:rPr lang="it-IT" sz="3200" b="1" dirty="0" smtClean="0">
                <a:solidFill>
                  <a:schemeClr val="bg1"/>
                </a:solidFill>
                <a:latin typeface="+mj-lt"/>
              </a:rPr>
              <a:t>del CSR Puglia 2023-2027</a:t>
            </a:r>
            <a:endParaRPr lang="it-IT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09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2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6094627" y="6299961"/>
            <a:ext cx="20530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000" i="1" dirty="0" smtClean="0"/>
              <a:t>@sito CSR Puglia 2023-2027</a:t>
            </a:r>
            <a:endParaRPr lang="it-IT" sz="1000" i="1" dirty="0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xmlns="" id="{FFC1818F-C3A3-6CC4-67FB-00881DA13963}"/>
              </a:ext>
            </a:extLst>
          </p:cNvPr>
          <p:cNvSpPr/>
          <p:nvPr/>
        </p:nvSpPr>
        <p:spPr>
          <a:xfrm>
            <a:off x="21064" y="759070"/>
            <a:ext cx="9144000" cy="87795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bg1"/>
                </a:solidFill>
                <a:latin typeface="+mj-lt"/>
              </a:rPr>
              <a:t>GLI INTERVENTI DI PROSSIMA ATTUAZIONE</a:t>
            </a:r>
            <a:endParaRPr lang="it-IT" sz="3200" dirty="0">
              <a:latin typeface="+mj-lt"/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699400"/>
              </p:ext>
            </p:extLst>
          </p:nvPr>
        </p:nvGraphicFramePr>
        <p:xfrm>
          <a:off x="955343" y="1840686"/>
          <a:ext cx="7192370" cy="440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Foglio di lavoro" r:id="rId6" imgW="5175380" imgH="3740312" progId="Excel.Sheet.12">
                  <p:embed/>
                </p:oleObj>
              </mc:Choice>
              <mc:Fallback>
                <p:oleObj name="Foglio di lavoro" r:id="rId6" imgW="5175380" imgH="374031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5343" y="1840686"/>
                        <a:ext cx="7192370" cy="4405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589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78924" y="1482723"/>
            <a:ext cx="706954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/>
              <a:t>I</a:t>
            </a:r>
            <a:r>
              <a:rPr lang="it-IT" dirty="0" smtClean="0"/>
              <a:t>mprese </a:t>
            </a:r>
            <a:r>
              <a:rPr lang="it-IT" dirty="0"/>
              <a:t>singole o </a:t>
            </a:r>
            <a:r>
              <a:rPr lang="it-IT" dirty="0" smtClean="0"/>
              <a:t>associate operanti nel settore agroalimentare</a:t>
            </a:r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</a:p>
          <a:p>
            <a:r>
              <a:rPr lang="en-US" dirty="0">
                <a:solidFill>
                  <a:srgbClr val="000000"/>
                </a:solidFill>
                <a:ea typeface="Segoe UI" pitchFamily="34" charset="-122"/>
                <a:cs typeface="Segoe UI" pitchFamily="34" charset="-120"/>
              </a:rPr>
              <a:t>Ristrutturazione/ammodernamento immobili, </a:t>
            </a:r>
            <a:r>
              <a:rPr lang="en-US" dirty="0" smtClean="0">
                <a:solidFill>
                  <a:srgbClr val="000000"/>
                </a:solidFill>
                <a:ea typeface="Segoe UI" pitchFamily="34" charset="-122"/>
                <a:cs typeface="Segoe UI" pitchFamily="34" charset="-120"/>
              </a:rPr>
              <a:t>acquisto di impianti </a:t>
            </a:r>
            <a:r>
              <a:rPr lang="en-US" dirty="0">
                <a:solidFill>
                  <a:srgbClr val="000000"/>
                </a:solidFill>
                <a:ea typeface="Segoe UI" pitchFamily="34" charset="-122"/>
                <a:cs typeface="Segoe UI" pitchFamily="34" charset="-120"/>
              </a:rPr>
              <a:t>e  macchinari</a:t>
            </a:r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/>
              <a:t>€ 4.000.000,00 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/>
              <a:t>f</a:t>
            </a:r>
            <a:r>
              <a:rPr lang="it-IT" dirty="0" smtClean="0"/>
              <a:t>ino al 50</a:t>
            </a:r>
            <a:r>
              <a:rPr lang="it-IT" dirty="0"/>
              <a:t>% spesa </a:t>
            </a:r>
            <a:r>
              <a:rPr lang="it-IT" dirty="0" smtClean="0"/>
              <a:t>ammissibile per </a:t>
            </a:r>
            <a:r>
              <a:rPr lang="it-IT" dirty="0"/>
              <a:t>PMI </a:t>
            </a:r>
            <a:r>
              <a:rPr lang="it-IT" dirty="0" smtClean="0"/>
              <a:t> </a:t>
            </a:r>
            <a:endParaRPr lang="it-IT" dirty="0"/>
          </a:p>
          <a:p>
            <a:r>
              <a:rPr lang="it-IT" dirty="0" smtClean="0"/>
              <a:t>fino </a:t>
            </a:r>
            <a:r>
              <a:rPr lang="it-IT" dirty="0"/>
              <a:t>al 25% spesa </a:t>
            </a:r>
            <a:r>
              <a:rPr lang="it-IT" dirty="0" smtClean="0"/>
              <a:t>ammissibile per </a:t>
            </a:r>
            <a:r>
              <a:rPr lang="it-IT" dirty="0"/>
              <a:t>Grandi Imprese </a:t>
            </a:r>
          </a:p>
          <a:p>
            <a:endParaRPr lang="it-IT" sz="1200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/>
              <a:t>€ 40.000.000,00 </a:t>
            </a:r>
            <a:endParaRPr lang="it-IT" dirty="0" smtClean="0"/>
          </a:p>
          <a:p>
            <a:endParaRPr lang="it-IT" sz="1200" dirty="0"/>
          </a:p>
          <a:p>
            <a:r>
              <a:rPr lang="it-IT" b="1" dirty="0" smtClean="0"/>
              <a:t>Avvio/scadenza </a:t>
            </a:r>
          </a:p>
          <a:p>
            <a:r>
              <a:rPr lang="it-IT" dirty="0" smtClean="0"/>
              <a:t>26/05/2026 – 16/07/2026</a:t>
            </a:r>
            <a:endParaRPr lang="it-IT" dirty="0"/>
          </a:p>
          <a:p>
            <a:r>
              <a:rPr lang="it-IT" dirty="0" smtClean="0"/>
              <a:t> </a:t>
            </a:r>
            <a:endParaRPr lang="it-IT" b="1" dirty="0" smtClean="0"/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SRD13</a:t>
            </a:r>
          </a:p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Investimenti </a:t>
            </a:r>
            <a:r>
              <a:rPr lang="it-IT" sz="2000" b="1" dirty="0">
                <a:solidFill>
                  <a:srgbClr val="000000"/>
                </a:solidFill>
              </a:rPr>
              <a:t>per la trasformazione e commercializzazione dei prodotti agricoli</a:t>
            </a:r>
          </a:p>
          <a:p>
            <a:pPr algn="ctr"/>
            <a:r>
              <a:rPr lang="it-IT" i="1" dirty="0" smtClean="0">
                <a:solidFill>
                  <a:srgbClr val="000000"/>
                </a:solidFill>
              </a:rPr>
              <a:t>(DAG n</a:t>
            </a:r>
            <a:r>
              <a:rPr lang="it-IT" i="1" dirty="0">
                <a:solidFill>
                  <a:srgbClr val="000000"/>
                </a:solidFill>
              </a:rPr>
              <a:t>. 19/04/026 e n. 31 del </a:t>
            </a:r>
            <a:r>
              <a:rPr lang="it-IT" i="1" dirty="0" smtClean="0">
                <a:solidFill>
                  <a:srgbClr val="000000"/>
                </a:solidFill>
              </a:rPr>
              <a:t>15/05/2026</a:t>
            </a:r>
            <a:r>
              <a:rPr lang="it-IT" dirty="0" smtClean="0">
                <a:solidFill>
                  <a:srgbClr val="000000"/>
                </a:solidFill>
              </a:rPr>
              <a:t>)</a:t>
            </a:r>
            <a:endParaRPr lang="it-IT" dirty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1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f.cecca\Downloads\barra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546183"/>
            <a:ext cx="9143999" cy="31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f.cecca\Downloads\barra 1_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4" y="57090"/>
            <a:ext cx="9122936" cy="491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36" y="1642992"/>
            <a:ext cx="1037229" cy="941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702969" y="1642992"/>
            <a:ext cx="7345495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Beneficiari</a:t>
            </a:r>
          </a:p>
          <a:p>
            <a:r>
              <a:rPr lang="it-IT" dirty="0" smtClean="0"/>
              <a:t>Imprenditori agricoli singoli </a:t>
            </a:r>
            <a:r>
              <a:rPr lang="it-IT" dirty="0"/>
              <a:t>o </a:t>
            </a:r>
            <a:r>
              <a:rPr lang="it-IT" dirty="0" smtClean="0"/>
              <a:t>associati </a:t>
            </a:r>
          </a:p>
          <a:p>
            <a:endParaRPr lang="it-IT" sz="1200" dirty="0"/>
          </a:p>
          <a:p>
            <a:r>
              <a:rPr lang="it-IT" b="1" dirty="0"/>
              <a:t>Tipologie di investimento </a:t>
            </a:r>
            <a:endParaRPr lang="it-IT" b="1" dirty="0" smtClean="0"/>
          </a:p>
          <a:p>
            <a:r>
              <a:rPr lang="it-IT" dirty="0" smtClean="0"/>
              <a:t>Ammodernamento delle strutture, investimenti per impianti arborei e irrigui, per macchine agricole e impianti di trasformazione in filiera corta</a:t>
            </a:r>
          </a:p>
          <a:p>
            <a:endParaRPr lang="it-IT" sz="1200" dirty="0" smtClean="0"/>
          </a:p>
          <a:p>
            <a:r>
              <a:rPr lang="it-IT" b="1" dirty="0"/>
              <a:t>Spesa ammissibile</a:t>
            </a:r>
          </a:p>
          <a:p>
            <a:r>
              <a:rPr lang="it-IT" dirty="0"/>
              <a:t>f</a:t>
            </a:r>
            <a:r>
              <a:rPr lang="it-IT" dirty="0" smtClean="0"/>
              <a:t>ino a € 3.000.000,00 per beneficiario</a:t>
            </a:r>
          </a:p>
          <a:p>
            <a:endParaRPr lang="it-IT" sz="1200" dirty="0"/>
          </a:p>
          <a:p>
            <a:r>
              <a:rPr lang="it-IT" b="1" dirty="0"/>
              <a:t>Aliquota di sostegno</a:t>
            </a:r>
          </a:p>
          <a:p>
            <a:r>
              <a:rPr lang="it-IT" dirty="0" smtClean="0"/>
              <a:t>dal </a:t>
            </a:r>
            <a:r>
              <a:rPr lang="it-IT" dirty="0"/>
              <a:t>6</a:t>
            </a:r>
            <a:r>
              <a:rPr lang="it-IT" dirty="0" smtClean="0"/>
              <a:t>0% all’80% (solo nel caso di giovani imprenditori) della spesa ammessa</a:t>
            </a:r>
          </a:p>
          <a:p>
            <a:endParaRPr lang="it-IT" b="1" dirty="0"/>
          </a:p>
          <a:p>
            <a:r>
              <a:rPr lang="it-IT" b="1" dirty="0"/>
              <a:t>Dotazione finanziaria </a:t>
            </a:r>
          </a:p>
          <a:p>
            <a:r>
              <a:rPr lang="it-IT" dirty="0"/>
              <a:t>€ </a:t>
            </a:r>
            <a:r>
              <a:rPr lang="it-IT" dirty="0" smtClean="0"/>
              <a:t>90.000.000,00 </a:t>
            </a:r>
          </a:p>
          <a:p>
            <a:endParaRPr lang="it-IT" sz="1200" dirty="0"/>
          </a:p>
          <a:p>
            <a:r>
              <a:rPr lang="it-IT" b="1" dirty="0" smtClean="0"/>
              <a:t>Avvio</a:t>
            </a:r>
          </a:p>
          <a:p>
            <a:r>
              <a:rPr lang="it-IT" dirty="0" smtClean="0"/>
              <a:t>Giugno 2026</a:t>
            </a:r>
          </a:p>
        </p:txBody>
      </p:sp>
      <p:pic>
        <p:nvPicPr>
          <p:cNvPr id="3" name="Picture 4" descr="C:\Users\f.cecca\Downloads\euro_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30" y="3428906"/>
            <a:ext cx="1207235" cy="120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64258" y="497838"/>
            <a:ext cx="8884207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INTERVENTO SRD01</a:t>
            </a:r>
          </a:p>
          <a:p>
            <a:pPr algn="ctr"/>
            <a:r>
              <a:rPr lang="it-IT" sz="2000" b="1" dirty="0" smtClean="0"/>
              <a:t>Investimenti </a:t>
            </a:r>
            <a:r>
              <a:rPr lang="it-IT" sz="2000" b="1" dirty="0"/>
              <a:t>produttivi agricoli per la competitività delle </a:t>
            </a:r>
            <a:r>
              <a:rPr lang="it-IT" sz="2000" b="1" dirty="0" smtClean="0"/>
              <a:t>aziende </a:t>
            </a:r>
            <a:r>
              <a:rPr lang="it-IT" sz="2000" b="1" dirty="0" smtClean="0">
                <a:solidFill>
                  <a:srgbClr val="000000"/>
                </a:solidFill>
              </a:rPr>
              <a:t>SRD01.05</a:t>
            </a:r>
            <a:endParaRPr lang="it-IT" sz="2000" b="1" dirty="0" smtClean="0"/>
          </a:p>
          <a:p>
            <a:pPr algn="ctr"/>
            <a:r>
              <a:rPr lang="it-IT" sz="2000" b="1" dirty="0"/>
              <a:t>Investimenti in aziende agricole – Giovani </a:t>
            </a:r>
            <a:r>
              <a:rPr lang="it-IT" sz="2000" b="1" dirty="0" smtClean="0"/>
              <a:t>agricoltori </a:t>
            </a:r>
            <a:r>
              <a:rPr lang="it-IT" sz="2000" b="1" dirty="0" smtClean="0">
                <a:solidFill>
                  <a:srgbClr val="000000"/>
                </a:solidFill>
              </a:rPr>
              <a:t>SRD01.06</a:t>
            </a:r>
            <a:endParaRPr lang="it-IT" sz="2000" b="1" dirty="0"/>
          </a:p>
          <a:p>
            <a:pPr algn="ctr"/>
            <a:endParaRPr lang="it-IT" sz="2000" dirty="0">
              <a:solidFill>
                <a:srgbClr val="000000"/>
              </a:solidFill>
            </a:endParaRPr>
          </a:p>
          <a:p>
            <a:pPr algn="ctr"/>
            <a:r>
              <a:rPr lang="it-IT" sz="2000" b="1" dirty="0" smtClean="0">
                <a:solidFill>
                  <a:srgbClr val="000000"/>
                </a:solidFill>
              </a:rPr>
              <a:t> </a:t>
            </a:r>
            <a:endParaRPr lang="it-IT" dirty="0">
              <a:solidFill>
                <a:srgbClr val="000000"/>
              </a:solidFill>
            </a:endParaRPr>
          </a:p>
        </p:txBody>
      </p:sp>
      <p:pic>
        <p:nvPicPr>
          <p:cNvPr id="12" name="Picture 6" descr="C:\Users\f.cecca\Downloads\deadlin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4" y="5659089"/>
            <a:ext cx="1207235" cy="758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9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10774</TotalTime>
  <Words>737</Words>
  <Application>Microsoft Office PowerPoint</Application>
  <PresentationFormat>Presentazione su schermo (4:3)</PresentationFormat>
  <Paragraphs>201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Tema di Office</vt:lpstr>
      <vt:lpstr>Foglio di lavoro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AB Comunicazione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conferenza</dc:title>
  <dc:creator>Francesca Cecca</dc:creator>
  <cp:lastModifiedBy>Francesca Cecca</cp:lastModifiedBy>
  <cp:revision>561</cp:revision>
  <cp:lastPrinted>2026-05-20T07:56:11Z</cp:lastPrinted>
  <dcterms:created xsi:type="dcterms:W3CDTF">2016-12-05T13:31:49Z</dcterms:created>
  <dcterms:modified xsi:type="dcterms:W3CDTF">2026-05-20T08:03:39Z</dcterms:modified>
</cp:coreProperties>
</file>